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13716000" cx="24384000"/>
  <p:notesSz cx="6797675" cy="9929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GoogleSlidesCustomDataVersion2">
      <go:slidesCustomData xmlns:go="http://customooxmlschemas.google.com/" r:id="rId52" roundtripDataSignature="AMtx7mhQbmrRmua/bl9p2xS9B1f+hDpK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0" orient="horz"/>
        <p:guide pos="76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2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p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6" name="Google Shape;406;p4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fld id="{00000000-1234-1234-1234-123412341234}" type="slidenum"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17132" y="859479"/>
            <a:ext cx="2950192" cy="113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ell phone&#10;&#10;Description automatically generated" id="13" name="Google Shape;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9"/>
          <p:cNvSpPr txBox="1"/>
          <p:nvPr>
            <p:ph type="title"/>
          </p:nvPr>
        </p:nvSpPr>
        <p:spPr>
          <a:xfrm>
            <a:off x="1845217" y="357188"/>
            <a:ext cx="15794390" cy="1710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Meiryo"/>
              <a:buNone/>
              <a:defRPr sz="8200">
                <a:latin typeface="Meiryo"/>
                <a:ea typeface="Meiryo"/>
                <a:cs typeface="Meiryo"/>
                <a:sym typeface="Meiry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49"/>
          <p:cNvSpPr txBox="1"/>
          <p:nvPr>
            <p:ph idx="12" type="sldNum"/>
          </p:nvPr>
        </p:nvSpPr>
        <p:spPr>
          <a:xfrm>
            <a:off x="8820083" y="13156977"/>
            <a:ext cx="6743833" cy="48282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</a:t>
            </a:r>
            <a:r>
              <a:rPr i="1" lang="en-US"/>
              <a:t>© </a:t>
            </a:r>
            <a:r>
              <a:rPr lang="en-US"/>
              <a:t>VTI Academy All Right Reserved 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1_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50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cap="flat" cmpd="sng" w="19050">
            <a:solidFill>
              <a:srgbClr val="3C5A9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" name="Google Shape;18;p50"/>
          <p:cNvSpPr/>
          <p:nvPr/>
        </p:nvSpPr>
        <p:spPr>
          <a:xfrm>
            <a:off x="0" y="12670972"/>
            <a:ext cx="24384000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t/>
            </a:r>
            <a:endParaRPr b="1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50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 </a:t>
            </a:r>
            <a:r>
              <a:rPr b="1" i="1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</a:t>
            </a:r>
            <a:r>
              <a:rPr b="1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VTI Academy All Right Reserved </a:t>
            </a:r>
            <a:endParaRPr b="1" i="0" sz="3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" name="Google Shape;20;p50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" name="Google Shape;21;p50"/>
          <p:cNvCxnSpPr/>
          <p:nvPr/>
        </p:nvCxnSpPr>
        <p:spPr>
          <a:xfrm>
            <a:off x="0" y="12670972"/>
            <a:ext cx="24384000" cy="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drawing&#10;&#10;Description automatically generated" id="22" name="Google Shape;22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252276" y="-25180"/>
            <a:ext cx="5131724" cy="1437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1"/>
          <p:cNvSpPr txBox="1"/>
          <p:nvPr>
            <p:ph type="title"/>
          </p:nvPr>
        </p:nvSpPr>
        <p:spPr>
          <a:xfrm>
            <a:off x="1845217" y="357188"/>
            <a:ext cx="18701658" cy="1710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Meiryo"/>
              <a:buNone/>
              <a:defRPr sz="8200">
                <a:latin typeface="Meiryo"/>
                <a:ea typeface="Meiryo"/>
                <a:cs typeface="Meiryo"/>
                <a:sym typeface="Meiry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51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" name="Google Shape;26;p51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7" name="Google Shape;27;p51"/>
          <p:cNvSpPr txBox="1"/>
          <p:nvPr>
            <p:ph idx="12" type="sldNum"/>
          </p:nvPr>
        </p:nvSpPr>
        <p:spPr>
          <a:xfrm>
            <a:off x="11962817" y="13073062"/>
            <a:ext cx="448840" cy="48282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" name="Google Shape;28;p51"/>
          <p:cNvCxnSpPr/>
          <p:nvPr/>
        </p:nvCxnSpPr>
        <p:spPr>
          <a:xfrm>
            <a:off x="1845217" y="1893677"/>
            <a:ext cx="18701658" cy="0"/>
          </a:xfrm>
          <a:prstGeom prst="straightConnector1">
            <a:avLst/>
          </a:prstGeom>
          <a:noFill/>
          <a:ln cap="rnd" cmpd="sng" w="38100">
            <a:solidFill>
              <a:srgbClr val="057BBA">
                <a:alpha val="8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close up of a sign&#10;&#10;Description automatically generated" id="29" name="Google Shape;29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812883" y="427995"/>
            <a:ext cx="2645634" cy="1639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7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" name="Google Shape;7;p47"/>
          <p:cNvSpPr txBox="1"/>
          <p:nvPr>
            <p:ph idx="1" type="body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indent="-63373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63373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63373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63373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633729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633729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633729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633729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633729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p47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2.png"/><Relationship Id="rId4" Type="http://schemas.openxmlformats.org/officeDocument/2006/relationships/image" Target="../media/image25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55.png"/><Relationship Id="rId6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hyperlink" Target="https://www.youtube.com/watch?v=kdyURQfLncY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2.png"/><Relationship Id="rId4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youtube.com/watch?v=F4IE69V-iuw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8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3.png"/><Relationship Id="rId7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Relationship Id="rId4" Type="http://schemas.openxmlformats.org/officeDocument/2006/relationships/image" Target="../media/image61.png"/><Relationship Id="rId5" Type="http://schemas.openxmlformats.org/officeDocument/2006/relationships/image" Target="../media/image60.png"/><Relationship Id="rId6" Type="http://schemas.openxmlformats.org/officeDocument/2006/relationships/image" Target="../media/image6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aws.amazon.com/AmazonCloudWatch/latest/monitoring/aws-services-cloudwatch-metrics.html" TargetMode="External"/><Relationship Id="rId4" Type="http://schemas.openxmlformats.org/officeDocument/2006/relationships/hyperlink" Target="https://aws.amazon.com/cloudwatch/pricing" TargetMode="External"/><Relationship Id="rId5" Type="http://schemas.openxmlformats.org/officeDocument/2006/relationships/image" Target="../media/image16.png"/><Relationship Id="rId6" Type="http://schemas.openxmlformats.org/officeDocument/2006/relationships/hyperlink" Target="https://docs.aws.amazon.com/AmazonCloudWatch/latest/monitoring/WhatIsCloudWatch.html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png"/><Relationship Id="rId4" Type="http://schemas.openxmlformats.org/officeDocument/2006/relationships/image" Target="../media/image65.png"/><Relationship Id="rId5" Type="http://schemas.openxmlformats.org/officeDocument/2006/relationships/image" Target="../media/image6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0.png"/><Relationship Id="rId4" Type="http://schemas.openxmlformats.org/officeDocument/2006/relationships/image" Target="../media/image5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youtube.com/watch?v=ea9SCYDJIm4" TargetMode="External"/><Relationship Id="rId4" Type="http://schemas.openxmlformats.org/officeDocument/2006/relationships/image" Target="../media/image6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1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7.png"/><Relationship Id="rId4" Type="http://schemas.openxmlformats.org/officeDocument/2006/relationships/image" Target="../media/image4.png"/><Relationship Id="rId5" Type="http://schemas.openxmlformats.org/officeDocument/2006/relationships/image" Target="../media/image22.png"/><Relationship Id="rId6" Type="http://schemas.openxmlformats.org/officeDocument/2006/relationships/image" Target="../media/image10.png"/><Relationship Id="rId7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35" name="Google Shape;3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650" y="1753558"/>
            <a:ext cx="5103775" cy="14297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"/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100"/>
              <a:buFont typeface="Times New Roman"/>
              <a:buNone/>
            </a:pPr>
            <a:r>
              <a:rPr b="1" i="0" lang="en-US" sz="31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WAY TO ENTERPRISE</a:t>
            </a:r>
            <a:endParaRPr/>
          </a:p>
        </p:txBody>
      </p:sp>
      <p:sp>
        <p:nvSpPr>
          <p:cNvPr id="37" name="Google Shape;37;p1"/>
          <p:cNvSpPr txBox="1"/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4400"/>
              <a:buFont typeface="Times New Roman"/>
              <a:buNone/>
            </a:pPr>
            <a:r>
              <a:rPr b="0" i="0" lang="en-US" sz="10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</a:t>
            </a:r>
            <a:endParaRPr b="0" i="0" sz="10000" u="none" cap="none" strike="noStrike">
              <a:solidFill>
                <a:srgbClr val="0079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" name="Google Shape;38;p1"/>
          <p:cNvSpPr txBox="1"/>
          <p:nvPr/>
        </p:nvSpPr>
        <p:spPr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/>
              <a:buNone/>
            </a:pPr>
            <a:r>
              <a:rPr b="1" i="0" lang="en-US" sz="5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VTI ACADEMY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/>
              <a:buNone/>
            </a:pPr>
            <a:r>
              <a:rPr b="1" i="0" lang="en-US" sz="5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Author: </a:t>
            </a:r>
            <a:r>
              <a:rPr b="1" i="0" lang="en-US" sz="5000" u="sng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duy.nguyenngoc1@vti.com.vn</a:t>
            </a:r>
            <a:endParaRPr b="1" i="0" sz="5000" u="none" cap="none" strike="noStrike">
              <a:solidFill>
                <a:srgbClr val="0079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/>
              <a:buNone/>
            </a:pPr>
            <a:r>
              <a:t/>
            </a:r>
            <a:endParaRPr b="1" i="0" sz="5000" u="none" cap="none" strike="noStrike">
              <a:solidFill>
                <a:srgbClr val="0079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" name="Google Shape;11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903" y="2017383"/>
            <a:ext cx="6921818" cy="4910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9240" y="8746640"/>
            <a:ext cx="83629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0"/>
          <p:cNvSpPr/>
          <p:nvPr/>
        </p:nvSpPr>
        <p:spPr>
          <a:xfrm>
            <a:off x="7609239" y="11213615"/>
            <a:ext cx="8647671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Restart EC2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Loop statement: cat /dev/random &gt; /dev/null</a:t>
            </a:r>
            <a:endParaRPr/>
          </a:p>
        </p:txBody>
      </p:sp>
      <p:pic>
        <p:nvPicPr>
          <p:cNvPr id="120" name="Google Shape;12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09239" y="3391685"/>
            <a:ext cx="15765028" cy="228028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0"/>
          <p:cNvSpPr/>
          <p:nvPr/>
        </p:nvSpPr>
        <p:spPr>
          <a:xfrm>
            <a:off x="515303" y="7005542"/>
            <a:ext cx="67398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Setup EC2 Action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10"/>
          <p:cNvSpPr/>
          <p:nvPr/>
        </p:nvSpPr>
        <p:spPr>
          <a:xfrm>
            <a:off x="12121833" y="5918191"/>
            <a:ext cx="67398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Alarm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11"/>
          <p:cNvSpPr/>
          <p:nvPr/>
        </p:nvSpPr>
        <p:spPr>
          <a:xfrm>
            <a:off x="3378803" y="12061961"/>
            <a:ext cx="67398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Notification action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03" y="4831761"/>
            <a:ext cx="13215902" cy="710115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1"/>
          <p:cNvSpPr/>
          <p:nvPr/>
        </p:nvSpPr>
        <p:spPr>
          <a:xfrm>
            <a:off x="15595424" y="9009639"/>
            <a:ext cx="67398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action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1" name="Google Shape;13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27605" y="7687454"/>
            <a:ext cx="10948880" cy="115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26804" y="1450877"/>
            <a:ext cx="12702236" cy="281268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1"/>
          <p:cNvSpPr/>
          <p:nvPr/>
        </p:nvSpPr>
        <p:spPr>
          <a:xfrm>
            <a:off x="8181813" y="4205808"/>
            <a:ext cx="67398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 of data points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12"/>
          <p:cNvSpPr txBox="1"/>
          <p:nvPr/>
        </p:nvSpPr>
        <p:spPr>
          <a:xfrm>
            <a:off x="1200151" y="2370387"/>
            <a:ext cx="5353049" cy="99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Dashboard</a:t>
            </a:r>
            <a:endParaRPr/>
          </a:p>
        </p:txBody>
      </p:sp>
      <p:pic>
        <p:nvPicPr>
          <p:cNvPr id="140" name="Google Shape;14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091815"/>
            <a:ext cx="10719077" cy="1403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4716" y="4730116"/>
            <a:ext cx="7983004" cy="607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2"/>
          <p:cNvSpPr/>
          <p:nvPr/>
        </p:nvSpPr>
        <p:spPr>
          <a:xfrm>
            <a:off x="1853483" y="10900893"/>
            <a:ext cx="67398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widget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3" name="Google Shape;14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48605" y="1661160"/>
            <a:ext cx="8915042" cy="286131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2"/>
          <p:cNvSpPr/>
          <p:nvPr/>
        </p:nvSpPr>
        <p:spPr>
          <a:xfrm>
            <a:off x="13527323" y="4522470"/>
            <a:ext cx="67398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data source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80662" y="5267326"/>
            <a:ext cx="11033160" cy="500253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2"/>
          <p:cNvSpPr/>
          <p:nvPr/>
        </p:nvSpPr>
        <p:spPr>
          <a:xfrm>
            <a:off x="13527322" y="10429937"/>
            <a:ext cx="67398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metric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13"/>
          <p:cNvSpPr/>
          <p:nvPr/>
        </p:nvSpPr>
        <p:spPr>
          <a:xfrm>
            <a:off x="3771261" y="9117068"/>
            <a:ext cx="67398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 dashboard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13"/>
          <p:cNvSpPr/>
          <p:nvPr/>
        </p:nvSpPr>
        <p:spPr>
          <a:xfrm>
            <a:off x="12277642" y="9198299"/>
            <a:ext cx="67398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other widget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4" name="Google Shape;1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2081" y="4419146"/>
            <a:ext cx="7598201" cy="4617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46205" y="4419146"/>
            <a:ext cx="8722995" cy="4687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14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15"/>
          <p:cNvSpPr txBox="1"/>
          <p:nvPr/>
        </p:nvSpPr>
        <p:spPr>
          <a:xfrm>
            <a:off x="1200151" y="2370386"/>
            <a:ext cx="8020049" cy="93339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Components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Metric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Alarm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Dashboard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Event &amp; EventBridge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16"/>
          <p:cNvSpPr txBox="1"/>
          <p:nvPr/>
        </p:nvSpPr>
        <p:spPr>
          <a:xfrm>
            <a:off x="1200151" y="2370386"/>
            <a:ext cx="13392149" cy="5327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Metric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variable to monitor (CPUUtilization, NetworkIn…)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Regional resource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cross-account, cross-Region</a:t>
            </a:r>
            <a:endParaRPr/>
          </a:p>
        </p:txBody>
      </p:sp>
      <p:pic>
        <p:nvPicPr>
          <p:cNvPr id="174" name="Google Shape;17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9632" y="7132885"/>
            <a:ext cx="10502212" cy="474167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6"/>
          <p:cNvSpPr/>
          <p:nvPr/>
        </p:nvSpPr>
        <p:spPr>
          <a:xfrm>
            <a:off x="1200149" y="12002479"/>
            <a:ext cx="224028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service &amp; Metric: </a:t>
            </a:r>
            <a:r>
              <a:rPr b="0" i="1" lang="en-US" sz="3200" u="sng" cap="none" strike="noStrik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https://docs.aws.amazon.com/AmazonCloudWatch/latest/monitoring/aws-services-cloudwatch-metrics.html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77784" y="6453170"/>
            <a:ext cx="7474162" cy="5549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17"/>
          <p:cNvSpPr txBox="1"/>
          <p:nvPr/>
        </p:nvSpPr>
        <p:spPr>
          <a:xfrm>
            <a:off x="1200151" y="2370386"/>
            <a:ext cx="7639049" cy="9399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Properties of metric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Namespace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Dimensions 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points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 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Resolution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18"/>
          <p:cNvSpPr txBox="1"/>
          <p:nvPr/>
        </p:nvSpPr>
        <p:spPr>
          <a:xfrm>
            <a:off x="1200151" y="2370387"/>
            <a:ext cx="21685249" cy="3471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Namespace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container of metric (service name) that helps separate metrics of different services and applications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Available services are created in the form of AWS/service (Ex: AWS/EC2)</a:t>
            </a:r>
            <a:endParaRPr/>
          </a:p>
        </p:txBody>
      </p:sp>
      <p:pic>
        <p:nvPicPr>
          <p:cNvPr id="189" name="Google Shape;18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2991" y="5842001"/>
            <a:ext cx="11719567" cy="5809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1200151" y="2370386"/>
            <a:ext cx="19627849" cy="8008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Dimensions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Key-value format 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Key: instance id, environment, …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Value: CPUUtilization, NetworkIn, NetworkOut, …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Max: 10 dimensions per metric</a:t>
            </a:r>
            <a:endParaRPr/>
          </a:p>
        </p:txBody>
      </p:sp>
      <p:pic>
        <p:nvPicPr>
          <p:cNvPr id="196" name="Google Shape;19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3120" y="7714061"/>
            <a:ext cx="11991482" cy="125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1760" y="9037887"/>
            <a:ext cx="20074358" cy="356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"/>
          <p:cNvSpPr txBox="1"/>
          <p:nvPr>
            <p:ph type="title"/>
          </p:nvPr>
        </p:nvSpPr>
        <p:spPr>
          <a:xfrm>
            <a:off x="1845217" y="357188"/>
            <a:ext cx="15794390" cy="1710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8200"/>
              <a:buFont typeface="Calibri"/>
              <a:buNone/>
            </a:pPr>
            <a:r>
              <a:rPr lang="en-US">
                <a:solidFill>
                  <a:srgbClr val="0079BF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Copyright </a:t>
            </a:r>
            <a:r>
              <a:rPr b="0" i="1" lang="en-US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© </a:t>
            </a:r>
            <a:r>
              <a:rPr b="0" i="0" lang="en-US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VTI Academy All Rights Reserved </a:t>
            </a:r>
            <a:endParaRPr/>
          </a:p>
        </p:txBody>
      </p:sp>
      <p:sp>
        <p:nvSpPr>
          <p:cNvPr id="45" name="Google Shape;45;p2"/>
          <p:cNvSpPr txBox="1"/>
          <p:nvPr/>
        </p:nvSpPr>
        <p:spPr>
          <a:xfrm>
            <a:off x="1845217" y="3116480"/>
            <a:ext cx="15794390" cy="6484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Noto Sans Symbols"/>
              <a:buChar char="❑"/>
            </a:pPr>
            <a:r>
              <a:rPr b="0" i="0" lang="en-US" sz="6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CloudWatch Service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Noto Sans Symbols"/>
              <a:buChar char="❑"/>
            </a:pPr>
            <a:r>
              <a:rPr b="0" i="0" lang="en-US" sz="6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CloudTrail Service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Noto Sans Symbols"/>
              <a:buChar char="❑"/>
            </a:pPr>
            <a:r>
              <a:rPr b="0" i="0" lang="en-US" sz="6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AWS Config Service</a:t>
            </a:r>
            <a:endParaRPr b="0" i="0" sz="6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Noto Sans Symbols"/>
              <a:buChar char="❑"/>
            </a:pPr>
            <a:r>
              <a:rPr b="0" i="0" lang="en-US" sz="6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Assignments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Noto Sans Symbols"/>
              <a:buChar char="❑"/>
            </a:pPr>
            <a:r>
              <a:rPr b="0" i="0" lang="en-US" sz="6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Quiz</a:t>
            </a:r>
            <a:endParaRPr b="0" i="0" sz="6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1200151" y="2370387"/>
            <a:ext cx="19627849" cy="3217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points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Recorded by AWS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data point includes time stamp, unit (Bytes, Seconds, Count, %)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4" name="Google Shape;20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0226" y="6548688"/>
            <a:ext cx="20078943" cy="3814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1200151" y="2370387"/>
            <a:ext cx="13969511" cy="4985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Aggregate data points over a period of time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Options: average, minimum. Maximum, sum, p99, p95, …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Period options: 1s, 5s, 10s, 1 minutes, … 30 day</a:t>
            </a:r>
            <a:endParaRPr/>
          </a:p>
        </p:txBody>
      </p:sp>
      <p:pic>
        <p:nvPicPr>
          <p:cNvPr id="211" name="Google Shape;21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1575" y="2370386"/>
            <a:ext cx="11172425" cy="5273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7" name="Google Shape;21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27782" y="2370387"/>
            <a:ext cx="11488578" cy="512598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 txBox="1"/>
          <p:nvPr/>
        </p:nvSpPr>
        <p:spPr>
          <a:xfrm>
            <a:off x="1200151" y="2370387"/>
            <a:ext cx="13724889" cy="99892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Resolution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types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resolution: Data is collected by the minute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resolution: Data is collected by the second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instance metrics have metrics “every 5 minutes” - free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detailed monitoring (for a cost), you get data “every 1 minute”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Free tier: 10 detailed monitoring metrics</a:t>
            </a:r>
            <a:endParaRPr/>
          </a:p>
          <a:p>
            <a:pPr indent="-380999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Courier New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23"/>
          <p:cNvSpPr txBox="1"/>
          <p:nvPr/>
        </p:nvSpPr>
        <p:spPr>
          <a:xfrm>
            <a:off x="1200151" y="2370387"/>
            <a:ext cx="10046969" cy="8419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types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Provided by AWS service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Free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Ex: EC2 instance, EBS, ..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 metric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Charge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Ex: number of logged in users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5" name="Google Shape;22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5675" y="2370386"/>
            <a:ext cx="12739848" cy="709489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3"/>
          <p:cNvSpPr/>
          <p:nvPr/>
        </p:nvSpPr>
        <p:spPr>
          <a:xfrm>
            <a:off x="11154032" y="9482721"/>
            <a:ext cx="13229968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instances measure parameters related to Ram, CPU, Volume, Traffic, Status, ...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23"/>
          <p:cNvSpPr/>
          <p:nvPr/>
        </p:nvSpPr>
        <p:spPr>
          <a:xfrm>
            <a:off x="5068637" y="11915093"/>
            <a:ext cx="1354569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 metric tutorial: </a:t>
            </a: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https://www.youtube.com/watch?v=kdyURQfLncY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24"/>
          <p:cNvSpPr txBox="1"/>
          <p:nvPr/>
        </p:nvSpPr>
        <p:spPr>
          <a:xfrm>
            <a:off x="1200152" y="2370387"/>
            <a:ext cx="10768072" cy="982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metric for stream data (next lesson)</a:t>
            </a:r>
            <a:endParaRPr/>
          </a:p>
        </p:txBody>
      </p:sp>
      <p:pic>
        <p:nvPicPr>
          <p:cNvPr id="234" name="Google Shape;23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7662" y="3352801"/>
            <a:ext cx="19550079" cy="580264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4"/>
          <p:cNvSpPr txBox="1"/>
          <p:nvPr/>
        </p:nvSpPr>
        <p:spPr>
          <a:xfrm>
            <a:off x="1200149" y="9533187"/>
            <a:ext cx="18535651" cy="104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Cannot delete, automatically expires after 15 months with no data to push in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1200151" y="2370386"/>
            <a:ext cx="14192249" cy="9891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Alarm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 action when the metric reaches threshold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Usecases: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 anomalies in the system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Components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Metric &amp; Statistic, Period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Condition: Threshold, Data points to alarm, Missing data treatment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Action: SNS, EC2 instance, Auto scaling action, Lambda function, …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State: INSUFFICIENT_DATA, OK, ALARM</a:t>
            </a:r>
            <a:endParaRPr/>
          </a:p>
          <a:p>
            <a:pPr indent="-334961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961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25"/>
          <p:cNvSpPr/>
          <p:nvPr/>
        </p:nvSpPr>
        <p:spPr>
          <a:xfrm>
            <a:off x="15727261" y="8295280"/>
            <a:ext cx="67398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Notification action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3" name="Google Shape;24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6784" y="2877959"/>
            <a:ext cx="10012147" cy="537972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5"/>
          <p:cNvSpPr/>
          <p:nvPr/>
        </p:nvSpPr>
        <p:spPr>
          <a:xfrm>
            <a:off x="15559621" y="10331264"/>
            <a:ext cx="67398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action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5" name="Google Shape;24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50440" y="9350217"/>
            <a:ext cx="9265920" cy="981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1" name="Google Shape;25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051" y="3467364"/>
            <a:ext cx="10979778" cy="731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6"/>
          <p:cNvSpPr/>
          <p:nvPr/>
        </p:nvSpPr>
        <p:spPr>
          <a:xfrm>
            <a:off x="2726290" y="11040920"/>
            <a:ext cx="50868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Metric &amp; Statistic, Period  </a:t>
            </a:r>
            <a:endParaRPr/>
          </a:p>
        </p:txBody>
      </p:sp>
      <p:sp>
        <p:nvSpPr>
          <p:cNvPr id="253" name="Google Shape;253;p26"/>
          <p:cNvSpPr/>
          <p:nvPr/>
        </p:nvSpPr>
        <p:spPr>
          <a:xfrm>
            <a:off x="14507983" y="11040920"/>
            <a:ext cx="50868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Condition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4" name="Google Shape;25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22215" y="3215054"/>
            <a:ext cx="10058400" cy="7565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p27"/>
          <p:cNvSpPr/>
          <p:nvPr/>
        </p:nvSpPr>
        <p:spPr>
          <a:xfrm>
            <a:off x="2998661" y="8899907"/>
            <a:ext cx="50868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Notification action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1" name="Google Shape;26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31611" y="1621690"/>
            <a:ext cx="6729029" cy="494457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7"/>
          <p:cNvSpPr/>
          <p:nvPr/>
        </p:nvSpPr>
        <p:spPr>
          <a:xfrm>
            <a:off x="14507983" y="6415169"/>
            <a:ext cx="50868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action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3" name="Google Shape;26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15765" y="7015184"/>
            <a:ext cx="6244875" cy="493899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7"/>
          <p:cNvSpPr/>
          <p:nvPr/>
        </p:nvSpPr>
        <p:spPr>
          <a:xfrm>
            <a:off x="14694769" y="11954180"/>
            <a:ext cx="50868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action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5" name="Google Shape;26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4352" y="3279439"/>
            <a:ext cx="8135485" cy="568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28"/>
          <p:cNvSpPr txBox="1"/>
          <p:nvPr/>
        </p:nvSpPr>
        <p:spPr>
          <a:xfrm>
            <a:off x="1200151" y="2370386"/>
            <a:ext cx="13227050" cy="8704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Dashboard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Display resources in global (different regions &amp; accounts)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can setup automatic refresh (10s, 1m, 2m, 5m, 15m)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Dashboards can be shared with people who don’t have an AWS account (public email address)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 to 50 dashboards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Free tier: 3 dashboards</a:t>
            </a:r>
            <a:endParaRPr/>
          </a:p>
          <a:p>
            <a:pPr indent="-334961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961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2" name="Google Shape;27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66030" y="4034481"/>
            <a:ext cx="9370939" cy="548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29"/>
          <p:cNvSpPr txBox="1"/>
          <p:nvPr/>
        </p:nvSpPr>
        <p:spPr>
          <a:xfrm>
            <a:off x="1200150" y="2522785"/>
            <a:ext cx="21474499" cy="1018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Monitor, save, access, and centrally manage logs from AWS resources &amp; Application runs on AWS (Ex: EC2 instance, CloudTrail, Route 53, ...)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 log from EC2 instance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View, Search, Filter directly the fields of the application's log without ssh into the instance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 on log data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Visualize log data in dashboards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Demo: </a:t>
            </a:r>
            <a:r>
              <a:rPr b="0" i="0" lang="en-US" sz="30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https://www.youtube.com/watch?v=F4IE69V-iuw</a:t>
            </a: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"/>
          <p:cNvSpPr txBox="1"/>
          <p:nvPr/>
        </p:nvSpPr>
        <p:spPr>
          <a:xfrm>
            <a:off x="1200151" y="2370387"/>
            <a:ext cx="12676487" cy="677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CloudWatch Service</a:t>
            </a:r>
            <a:endParaRPr/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CloudTrail Service</a:t>
            </a:r>
            <a:endParaRPr/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AWS Config Service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" name="Google Shape;51;p3"/>
          <p:cNvSpPr txBox="1"/>
          <p:nvPr/>
        </p:nvSpPr>
        <p:spPr>
          <a:xfrm>
            <a:off x="1200149" y="571498"/>
            <a:ext cx="115633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 &amp; Audit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1200150" y="2370384"/>
            <a:ext cx="8538210" cy="7139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Components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Metric Filter &amp; Insights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5" name="Google Shape;2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16103" y="3348022"/>
            <a:ext cx="10777467" cy="259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31"/>
          <p:cNvSpPr txBox="1"/>
          <p:nvPr/>
        </p:nvSpPr>
        <p:spPr>
          <a:xfrm>
            <a:off x="1200150" y="2370385"/>
            <a:ext cx="21474499" cy="1025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Sources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SDK, CloudWatch Logs Agent, CloudWatch Unified Agent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Beanstalk: collection of logs from application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ECS: collection from containers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Lambda: collection from function logs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VPC Flow Logs: VPC specific logs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 Gateway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CloudTrail based on filter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Route53: Log DNS queries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32"/>
          <p:cNvSpPr txBox="1"/>
          <p:nvPr/>
        </p:nvSpPr>
        <p:spPr>
          <a:xfrm>
            <a:off x="1200151" y="2370385"/>
            <a:ext cx="18032729" cy="8206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Logs Agent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Setup for virtual servers (Ex: EC2 instances, on-premises servers)</a:t>
            </a:r>
            <a:endParaRPr/>
          </a:p>
          <a:p>
            <a:pPr indent="0" lvl="5" marL="2222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Times New Roman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By default, no logs from your EC2 instances will go to CloudWatch 🡺 setup CloudWatch agent on EC2 to push the log files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Attach IAM Role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Old version of the agent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Unified Agent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 additional system-level metrics such as RAM, CPU, Disk, …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8" name="Google Shape;29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07946" y="3581517"/>
            <a:ext cx="5042748" cy="519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1200150" y="2370385"/>
            <a:ext cx="21474499" cy="9924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Export to S3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Kinesis Data Streams, Kinesis Data Firehose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Lambda function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ElasticSearch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961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5" name="Google Shape;30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0040" y="2370385"/>
            <a:ext cx="12279439" cy="5973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p34"/>
          <p:cNvSpPr txBox="1"/>
          <p:nvPr/>
        </p:nvSpPr>
        <p:spPr>
          <a:xfrm>
            <a:off x="1200151" y="2370385"/>
            <a:ext cx="21095970" cy="6011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Metric Filter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to filter expressions (Ex: find a specific IP inside of a log, count occurrences of “ERROR” in your logs) 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used to trigger the Alarm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Metric Filter Insights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to query logs and add queries to Dashboards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2" name="Google Shape;31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313" y="8382000"/>
            <a:ext cx="8556006" cy="301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35"/>
          <p:cNvSpPr txBox="1"/>
          <p:nvPr/>
        </p:nvSpPr>
        <p:spPr>
          <a:xfrm>
            <a:off x="1200151" y="2370385"/>
            <a:ext cx="13902689" cy="3740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define log expiration policies (never expire, 30 days, ..)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Multi-Account &amp; Multi Region</a:t>
            </a:r>
            <a:endParaRPr/>
          </a:p>
        </p:txBody>
      </p:sp>
      <p:pic>
        <p:nvPicPr>
          <p:cNvPr id="319" name="Google Shape;31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0028" y="4562964"/>
            <a:ext cx="6935492" cy="7807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0440" y="7071925"/>
            <a:ext cx="10297536" cy="3815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36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p37"/>
          <p:cNvSpPr txBox="1"/>
          <p:nvPr/>
        </p:nvSpPr>
        <p:spPr>
          <a:xfrm>
            <a:off x="1200151" y="2522785"/>
            <a:ext cx="16300449" cy="7307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Event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Setup rule to match AWS resources Event and target functions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SNS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Rule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38"/>
          <p:cNvSpPr txBox="1"/>
          <p:nvPr/>
        </p:nvSpPr>
        <p:spPr>
          <a:xfrm>
            <a:off x="1200150" y="2522786"/>
            <a:ext cx="4496315" cy="862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SNS</a:t>
            </a:r>
            <a:endParaRPr/>
          </a:p>
        </p:txBody>
      </p:sp>
      <p:pic>
        <p:nvPicPr>
          <p:cNvPr id="339" name="Google Shape;33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131" y="3424444"/>
            <a:ext cx="9613555" cy="1756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0773" y="5400496"/>
            <a:ext cx="7556158" cy="4919872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8"/>
          <p:cNvSpPr/>
          <p:nvPr/>
        </p:nvSpPr>
        <p:spPr>
          <a:xfrm>
            <a:off x="2960442" y="10363933"/>
            <a:ext cx="50868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topic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2" name="Google Shape;342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28603" y="1459128"/>
            <a:ext cx="10050574" cy="490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57029" y="6692338"/>
            <a:ext cx="7257079" cy="510388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8"/>
          <p:cNvSpPr/>
          <p:nvPr/>
        </p:nvSpPr>
        <p:spPr>
          <a:xfrm>
            <a:off x="14850966" y="11832438"/>
            <a:ext cx="50868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subscription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5" name="Google Shape;345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251487" y="7883612"/>
            <a:ext cx="6927467" cy="315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p39"/>
          <p:cNvSpPr txBox="1"/>
          <p:nvPr/>
        </p:nvSpPr>
        <p:spPr>
          <a:xfrm>
            <a:off x="1200151" y="2522785"/>
            <a:ext cx="4545742" cy="87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Rule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2" name="Google Shape;3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0854" y="3694967"/>
            <a:ext cx="7861342" cy="3576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930" y="7568160"/>
            <a:ext cx="11619470" cy="3564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46577" y="3880318"/>
            <a:ext cx="13507480" cy="258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073448" y="7568160"/>
            <a:ext cx="10238058" cy="260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4"/>
          <p:cNvSpPr txBox="1"/>
          <p:nvPr/>
        </p:nvSpPr>
        <p:spPr>
          <a:xfrm>
            <a:off x="1200151" y="2370387"/>
            <a:ext cx="23317199" cy="5116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Provides metrics for every services in AWS (Ex: CPUUtilization, NetworkIn, …)</a:t>
            </a:r>
            <a:endParaRPr/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AWS services that publish CloudWatch metrics</a:t>
            </a:r>
            <a:endParaRPr/>
          </a:p>
          <a:p>
            <a:pPr indent="0" lvl="1" marL="444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Times New Roman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0" i="0" lang="en-US" sz="25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https://docs.aws.amazon.com/AmazonCloudWatch/latest/monitoring/aws-services-cloudwatch-metrics.html</a:t>
            </a: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Price: </a:t>
            </a:r>
            <a:r>
              <a:rPr b="0" i="0" lang="en-US" sz="40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https://aws.amazon.com/cloudwatch/pricing</a:t>
            </a: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pic>
        <p:nvPicPr>
          <p:cNvPr id="58" name="Google Shape;5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19598" y="6872032"/>
            <a:ext cx="8325252" cy="530666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4"/>
          <p:cNvSpPr/>
          <p:nvPr/>
        </p:nvSpPr>
        <p:spPr>
          <a:xfrm>
            <a:off x="3524250" y="12102492"/>
            <a:ext cx="169735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https://docs.aws.amazon.com/AmazonCloudWatch/latest/monitoring/WhatIsCloudWatch.html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40"/>
          <p:cNvSpPr txBox="1"/>
          <p:nvPr/>
        </p:nvSpPr>
        <p:spPr>
          <a:xfrm>
            <a:off x="1200151" y="2522785"/>
            <a:ext cx="4545742" cy="87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2" name="Google Shape;36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083" y="4423721"/>
            <a:ext cx="11085494" cy="322511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0"/>
          <p:cNvSpPr/>
          <p:nvPr/>
        </p:nvSpPr>
        <p:spPr>
          <a:xfrm>
            <a:off x="3074199" y="8902911"/>
            <a:ext cx="50868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Launch new instance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4" name="Google Shape;36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44813" y="3723010"/>
            <a:ext cx="12747668" cy="5571828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0"/>
          <p:cNvSpPr/>
          <p:nvPr/>
        </p:nvSpPr>
        <p:spPr>
          <a:xfrm>
            <a:off x="16041333" y="9195298"/>
            <a:ext cx="50868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Email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6" name="Google Shape;36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083" y="7909029"/>
            <a:ext cx="10987097" cy="87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2" name="Google Shape;372;p41"/>
          <p:cNvSpPr txBox="1"/>
          <p:nvPr/>
        </p:nvSpPr>
        <p:spPr>
          <a:xfrm>
            <a:off x="1200150" y="2522786"/>
            <a:ext cx="5287147" cy="38903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Components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</a:t>
            </a:r>
            <a:endParaRPr/>
          </a:p>
          <a:p>
            <a:pPr indent="-288924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924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2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8" name="Google Shape;378;p42"/>
          <p:cNvSpPr txBox="1"/>
          <p:nvPr/>
        </p:nvSpPr>
        <p:spPr>
          <a:xfrm>
            <a:off x="1200150" y="2522785"/>
            <a:ext cx="16309373" cy="4281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Events from AWS services (Ex: EC2 Instance Start, CodeBuild Failure, S3, …)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Schedule, Cron (Ex: create an event every 4 hours)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default event bus of another AWS account</a:t>
            </a:r>
            <a:endParaRPr/>
          </a:p>
          <a:p>
            <a:pPr indent="-288924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9" name="Google Shape;379;p42"/>
          <p:cNvSpPr/>
          <p:nvPr/>
        </p:nvSpPr>
        <p:spPr>
          <a:xfrm>
            <a:off x="14003676" y="11106438"/>
            <a:ext cx="50868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Schedule &amp; Cron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0" name="Google Shape;38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9135" y="6944760"/>
            <a:ext cx="6397324" cy="49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37524" y="8140818"/>
            <a:ext cx="6897258" cy="296561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2"/>
          <p:cNvSpPr/>
          <p:nvPr/>
        </p:nvSpPr>
        <p:spPr>
          <a:xfrm>
            <a:off x="5382776" y="12046760"/>
            <a:ext cx="50868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Event pattern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" name="Google Shape;388;p43"/>
          <p:cNvSpPr txBox="1"/>
          <p:nvPr/>
        </p:nvSpPr>
        <p:spPr>
          <a:xfrm>
            <a:off x="1200151" y="2522786"/>
            <a:ext cx="9027582" cy="1962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Send email, reboot, stop instances, …</a:t>
            </a:r>
            <a:endParaRPr/>
          </a:p>
        </p:txBody>
      </p:sp>
      <p:sp>
        <p:nvSpPr>
          <p:cNvPr id="389" name="Google Shape;389;p43"/>
          <p:cNvSpPr/>
          <p:nvPr/>
        </p:nvSpPr>
        <p:spPr>
          <a:xfrm>
            <a:off x="8858635" y="8953905"/>
            <a:ext cx="50868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0" name="Google Shape;39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0612" y="5216353"/>
            <a:ext cx="7642912" cy="3737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6" name="Google Shape;396;p44"/>
          <p:cNvSpPr txBox="1"/>
          <p:nvPr/>
        </p:nvSpPr>
        <p:spPr>
          <a:xfrm>
            <a:off x="1200151" y="2522785"/>
            <a:ext cx="13140689" cy="3337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EventBridge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the new version of CloudWatch Events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Demo: </a:t>
            </a:r>
            <a:r>
              <a:rPr b="0" i="0" lang="en-US" sz="35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https://www.youtube.com/watch?v=ea9SCYDJIm4</a:t>
            </a: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288924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7" name="Google Shape;39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9773" y="6058708"/>
            <a:ext cx="13886806" cy="644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5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3" name="Google Shape;403;p45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6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eiryo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Copyright </a:t>
            </a:r>
            <a:r>
              <a:rPr b="0" i="1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© </a:t>
            </a:r>
            <a:r>
              <a:rPr b="0" i="0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VTI Academy All Rights Reserved </a:t>
            </a:r>
            <a:endParaRPr/>
          </a:p>
        </p:txBody>
      </p:sp>
      <p:sp>
        <p:nvSpPr>
          <p:cNvPr id="410" name="Google Shape;410;p46"/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7F"/>
              </a:buClr>
              <a:buSzPts val="8800"/>
              <a:buFont typeface="Times New Roman"/>
              <a:buNone/>
            </a:pPr>
            <a:r>
              <a:rPr b="0" i="0" lang="en-US" sz="8800" u="none" cap="none" strike="noStrike">
                <a:solidFill>
                  <a:srgbClr val="0051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 &amp; 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5"/>
          <p:cNvSpPr txBox="1"/>
          <p:nvPr/>
        </p:nvSpPr>
        <p:spPr>
          <a:xfrm>
            <a:off x="1200151" y="2370386"/>
            <a:ext cx="11552022" cy="8590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Demo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Launch EC2 instance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 to instance &amp; Using CPU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EC2 Statistics via CloudWatch Console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Alarm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Dashboard</a:t>
            </a:r>
            <a:endParaRPr/>
          </a:p>
        </p:txBody>
      </p:sp>
      <p:pic>
        <p:nvPicPr>
          <p:cNvPr id="66" name="Google Shape;6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57568" y="4800599"/>
            <a:ext cx="12204512" cy="3293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6"/>
          <p:cNvSpPr txBox="1"/>
          <p:nvPr/>
        </p:nvSpPr>
        <p:spPr>
          <a:xfrm>
            <a:off x="1200151" y="2370386"/>
            <a:ext cx="6312757" cy="94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Launch EC2 instance</a:t>
            </a:r>
            <a:endParaRPr/>
          </a:p>
        </p:txBody>
      </p:sp>
      <p:pic>
        <p:nvPicPr>
          <p:cNvPr id="73" name="Google Shape;7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2129" y="3671071"/>
            <a:ext cx="14284411" cy="4239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5359" y="8628928"/>
            <a:ext cx="2169795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7"/>
          <p:cNvSpPr txBox="1"/>
          <p:nvPr/>
        </p:nvSpPr>
        <p:spPr>
          <a:xfrm>
            <a:off x="1200151" y="2370386"/>
            <a:ext cx="9027581" cy="842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 to instance &amp; Using CPU </a:t>
            </a:r>
            <a:endParaRPr/>
          </a:p>
        </p:txBody>
      </p:sp>
      <p:pic>
        <p:nvPicPr>
          <p:cNvPr id="81" name="Google Shape;8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049" y="5550372"/>
            <a:ext cx="83629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7"/>
          <p:cNvSpPr/>
          <p:nvPr/>
        </p:nvSpPr>
        <p:spPr>
          <a:xfrm>
            <a:off x="89328" y="8017347"/>
            <a:ext cx="893239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Loop statement: cat /dev/random &gt; /dev/null</a:t>
            </a:r>
            <a:endParaRPr/>
          </a:p>
        </p:txBody>
      </p:sp>
      <p:pic>
        <p:nvPicPr>
          <p:cNvPr id="83" name="Google Shape;8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21720" y="3632282"/>
            <a:ext cx="15052459" cy="782243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7"/>
          <p:cNvSpPr/>
          <p:nvPr/>
        </p:nvSpPr>
        <p:spPr>
          <a:xfrm>
            <a:off x="11031069" y="11469001"/>
            <a:ext cx="1103375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 10 minutes &amp; View EC2 Statistics (EC2 Console)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8"/>
          <p:cNvSpPr txBox="1"/>
          <p:nvPr/>
        </p:nvSpPr>
        <p:spPr>
          <a:xfrm>
            <a:off x="1200151" y="2370387"/>
            <a:ext cx="11255460" cy="830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EC2 Statistics via CloudWatch Console</a:t>
            </a:r>
            <a:endParaRPr/>
          </a:p>
        </p:txBody>
      </p:sp>
      <p:pic>
        <p:nvPicPr>
          <p:cNvPr id="91" name="Google Shape;9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9499" y="3096251"/>
            <a:ext cx="9148155" cy="364653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8"/>
          <p:cNvSpPr/>
          <p:nvPr/>
        </p:nvSpPr>
        <p:spPr>
          <a:xfrm>
            <a:off x="8638048" y="6870230"/>
            <a:ext cx="67398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namespace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Google Shape;9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90196" y="3955586"/>
            <a:ext cx="5072063" cy="215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61983" y="8174409"/>
            <a:ext cx="10178939" cy="38057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8"/>
          <p:cNvSpPr/>
          <p:nvPr/>
        </p:nvSpPr>
        <p:spPr>
          <a:xfrm>
            <a:off x="15525749" y="11977103"/>
            <a:ext cx="67398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statistic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6" name="Google Shape;9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43082" y="7589635"/>
            <a:ext cx="8938215" cy="439047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8"/>
          <p:cNvSpPr/>
          <p:nvPr/>
        </p:nvSpPr>
        <p:spPr>
          <a:xfrm>
            <a:off x="2344020" y="11969790"/>
            <a:ext cx="67398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dimensions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9"/>
          <p:cNvSpPr txBox="1"/>
          <p:nvPr/>
        </p:nvSpPr>
        <p:spPr>
          <a:xfrm>
            <a:off x="1200152" y="2370386"/>
            <a:ext cx="4632238" cy="817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Alarm</a:t>
            </a:r>
            <a:endParaRPr/>
          </a:p>
        </p:txBody>
      </p:sp>
      <p:pic>
        <p:nvPicPr>
          <p:cNvPr id="104" name="Google Shape;10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7807" y="3364681"/>
            <a:ext cx="9834421" cy="2667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27708" y="1681719"/>
            <a:ext cx="6205661" cy="479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9"/>
          <p:cNvSpPr/>
          <p:nvPr/>
        </p:nvSpPr>
        <p:spPr>
          <a:xfrm>
            <a:off x="14649467" y="6492242"/>
            <a:ext cx="416214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metric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7" name="Google Shape;10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639" y="6784628"/>
            <a:ext cx="7661077" cy="4752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9"/>
          <p:cNvSpPr/>
          <p:nvPr/>
        </p:nvSpPr>
        <p:spPr>
          <a:xfrm>
            <a:off x="146351" y="11979377"/>
            <a:ext cx="67398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condition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" name="Google Shape;109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42484" y="6784629"/>
            <a:ext cx="6861827" cy="501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118080" y="7520518"/>
            <a:ext cx="877824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9"/>
          <p:cNvSpPr/>
          <p:nvPr/>
        </p:nvSpPr>
        <p:spPr>
          <a:xfrm>
            <a:off x="12071769" y="11839389"/>
            <a:ext cx="67398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Setup Notification Action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Nguyen Anh Quan (VTI.GA)</dc:creator>
</cp:coreProperties>
</file>